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0" r:id="rId2"/>
    <p:sldId id="292" r:id="rId3"/>
    <p:sldId id="293" r:id="rId4"/>
    <p:sldId id="261" r:id="rId5"/>
    <p:sldId id="277" r:id="rId6"/>
    <p:sldId id="276" r:id="rId7"/>
    <p:sldId id="290" r:id="rId8"/>
    <p:sldId id="291" r:id="rId9"/>
    <p:sldId id="287" r:id="rId10"/>
    <p:sldId id="288" r:id="rId11"/>
    <p:sldId id="289" r:id="rId12"/>
    <p:sldId id="278" r:id="rId13"/>
    <p:sldId id="284" r:id="rId14"/>
    <p:sldId id="279" r:id="rId15"/>
    <p:sldId id="283" r:id="rId16"/>
    <p:sldId id="285" r:id="rId17"/>
    <p:sldId id="281" r:id="rId18"/>
    <p:sldId id="282" r:id="rId19"/>
    <p:sldId id="286" r:id="rId20"/>
  </p:sldIdLst>
  <p:sldSz cx="9144000" cy="6858000" type="screen4x3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247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D5EB"/>
    <a:srgbClr val="16BBE6"/>
    <a:srgbClr val="900021"/>
    <a:srgbClr val="5B0013"/>
    <a:srgbClr val="616365"/>
    <a:srgbClr val="726E20"/>
    <a:srgbClr val="CA7700"/>
    <a:srgbClr val="003D4C"/>
    <a:srgbClr val="FFCC33"/>
    <a:srgbClr val="7A00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12"/>
    <p:restoredTop sz="94762"/>
  </p:normalViewPr>
  <p:slideViewPr>
    <p:cSldViewPr snapToObjects="1">
      <p:cViewPr varScale="1">
        <p:scale>
          <a:sx n="121" d="100"/>
          <a:sy n="121" d="100"/>
        </p:scale>
        <p:origin x="1080" y="176"/>
      </p:cViewPr>
      <p:guideLst>
        <p:guide orient="horz" pos="2160"/>
        <p:guide orient="horz" pos="124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7" d="100"/>
        <a:sy n="67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804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5E5D0-8FD0-4AF9-91B7-586CEB7E4232}" type="datetimeFigureOut">
              <a:rPr lang="en-US" smtClean="0"/>
              <a:t>8/6/19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C7370-E33F-4438-9EB9-D760128A8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284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76727-6A19-4DE8-B47E-7FD6EA47E672}" type="datetimeFigureOut">
              <a:rPr lang="en-US" smtClean="0"/>
              <a:t>8/6/19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5BBE4E-8AFD-45B3-8A52-6FC96354F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74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C13A5-511F-4D4F-B778-6AB87858341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5BBE4E-8AFD-45B3-8A52-6FC96354F4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857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5BBE4E-8AFD-45B3-8A52-6FC96354F41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05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5BBE4E-8AFD-45B3-8A52-6FC96354F41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88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C13A5-511F-4D4F-B778-6AB87858341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298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3657600"/>
            <a:ext cx="7086601" cy="838200"/>
          </a:xfrm>
        </p:spPr>
        <p:txBody>
          <a:bodyPr anchor="b"/>
          <a:lstStyle>
            <a:lvl1pPr algn="ctr">
              <a:defRPr sz="4000">
                <a:solidFill>
                  <a:schemeClr val="accent2"/>
                </a:solidFill>
                <a:effectLst>
                  <a:reflection blurRad="139700" stA="280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4495800"/>
            <a:ext cx="7086601" cy="838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22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6518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-22860" y="16952"/>
            <a:ext cx="918972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-22860" y="6838950"/>
            <a:ext cx="918972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62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91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1143001"/>
            <a:ext cx="4038600" cy="51138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600" y="1143001"/>
            <a:ext cx="4038600" cy="51138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9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800" y="1143001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800" y="1828800"/>
            <a:ext cx="4040188" cy="442806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0425" y="1143001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0425" y="1828800"/>
            <a:ext cx="4041775" cy="442806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7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13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6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284" y="152401"/>
            <a:ext cx="8589433" cy="838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800" y="1143002"/>
            <a:ext cx="8280400" cy="51138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0" y="6496396"/>
            <a:ext cx="116977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5771" y="6496396"/>
            <a:ext cx="503743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93210" y="6496396"/>
            <a:ext cx="65078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4F90343F-D056-4E24-BE3D-A305BDC1A2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86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ctr" defTabSz="914400" rtl="0" eaLnBrk="1" latinLnBrk="0" hangingPunct="1">
        <a:lnSpc>
          <a:spcPct val="75000"/>
        </a:lnSpc>
        <a:spcBef>
          <a:spcPct val="0"/>
        </a:spcBef>
        <a:buNone/>
        <a:defRPr sz="3600" b="0" kern="1200">
          <a:solidFill>
            <a:schemeClr val="accent2"/>
          </a:solidFill>
          <a:latin typeface="Georgia" pitchFamily="18" charset="0"/>
          <a:ea typeface="+mj-ea"/>
          <a:cs typeface="+mj-cs"/>
        </a:defRPr>
      </a:lvl1pPr>
    </p:titleStyle>
    <p:bodyStyle>
      <a:lvl1pPr marL="287338" indent="-287338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80000"/>
        <a:buFontTx/>
        <a:buBlip>
          <a:blip r:embed="rId10"/>
        </a:buBlip>
        <a:defRPr sz="2800" kern="1200">
          <a:solidFill>
            <a:schemeClr val="bg1">
              <a:lumMod val="50000"/>
            </a:schemeClr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300"/>
        </a:spcBef>
        <a:buClr>
          <a:schemeClr val="accent1"/>
        </a:buClr>
        <a:buSzPct val="80000"/>
        <a:buFontTx/>
        <a:buBlip>
          <a:blip r:embed="rId11"/>
        </a:buBlip>
        <a:defRPr sz="2400" kern="1200">
          <a:solidFill>
            <a:schemeClr val="bg1">
              <a:lumMod val="50000"/>
            </a:schemeClr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201738" indent="-287338" algn="l" defTabSz="914400" rtl="0" eaLnBrk="1" latinLnBrk="0" hangingPunct="1">
        <a:lnSpc>
          <a:spcPct val="90000"/>
        </a:lnSpc>
        <a:spcBef>
          <a:spcPts val="300"/>
        </a:spcBef>
        <a:buClr>
          <a:schemeClr val="accent1"/>
        </a:buClr>
        <a:buSzPct val="80000"/>
        <a:buFontTx/>
        <a:buBlip>
          <a:blip r:embed="rId12"/>
        </a:buBlip>
        <a:defRPr sz="2000" kern="1200">
          <a:solidFill>
            <a:schemeClr val="bg1">
              <a:lumMod val="50000"/>
            </a:schemeClr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58938" indent="-287338" algn="l" defTabSz="914400" rtl="0" eaLnBrk="1" latinLnBrk="0" hangingPunct="1">
        <a:lnSpc>
          <a:spcPct val="90000"/>
        </a:lnSpc>
        <a:spcBef>
          <a:spcPts val="300"/>
        </a:spcBef>
        <a:buClr>
          <a:schemeClr val="accent1"/>
        </a:buClr>
        <a:buSzPct val="80000"/>
        <a:buFontTx/>
        <a:buBlip>
          <a:blip r:embed="rId13"/>
        </a:buBlip>
        <a:defRPr sz="1800" kern="1200">
          <a:solidFill>
            <a:schemeClr val="bg1">
              <a:lumMod val="50000"/>
            </a:schemeClr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300"/>
        </a:spcBef>
        <a:buClr>
          <a:schemeClr val="accent1"/>
        </a:buClr>
        <a:buSzPct val="80000"/>
        <a:buFont typeface="Verdana" pitchFamily="34" charset="0"/>
        <a:buChar char="‒"/>
        <a:defRPr sz="1800" kern="1200">
          <a:solidFill>
            <a:schemeClr val="bg1">
              <a:lumMod val="50000"/>
            </a:schemeClr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0"/>
            <a:ext cx="8077199" cy="2057400"/>
          </a:xfrm>
        </p:spPr>
        <p:txBody>
          <a:bodyPr/>
          <a:lstStyle/>
          <a:p>
            <a:r>
              <a:rPr lang="en-US" dirty="0"/>
              <a:t>An Examination of the Impact of </a:t>
            </a:r>
            <a:br>
              <a:rPr lang="en-US" dirty="0"/>
            </a:br>
            <a:r>
              <a:rPr lang="en-US" dirty="0"/>
              <a:t>Institutional and Faculty Emphasis </a:t>
            </a:r>
            <a:br>
              <a:rPr lang="en-US" dirty="0"/>
            </a:br>
            <a:r>
              <a:rPr lang="en-US" dirty="0"/>
              <a:t>on Students’ Civic Engagement and Civic Outcomes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AE9E7A8-2356-694D-AFE1-7C08691FE9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698" y="5257800"/>
            <a:ext cx="7086601" cy="838200"/>
          </a:xfrm>
        </p:spPr>
        <p:txBody>
          <a:bodyPr/>
          <a:lstStyle/>
          <a:p>
            <a:r>
              <a:rPr lang="en-US" sz="3600" dirty="0"/>
              <a:t>Jaclyn K. </a:t>
            </a:r>
            <a:r>
              <a:rPr lang="en-US" sz="3600" dirty="0" err="1"/>
              <a:t>Rivard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9822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9FBB0-0E61-C74C-B30F-F3ABEBB5C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23110-9A2F-F147-B082-947E6F44A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sz="3600" dirty="0">
              <a:solidFill>
                <a:schemeClr val="tx1"/>
              </a:solidFill>
            </a:endParaRPr>
          </a:p>
          <a:p>
            <a:pPr lvl="1"/>
            <a:endParaRPr lang="en-US" sz="36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sz="3600" dirty="0">
              <a:solidFill>
                <a:schemeClr val="tx1"/>
              </a:solidFill>
            </a:endParaRPr>
          </a:p>
          <a:p>
            <a:pPr lvl="1"/>
            <a:r>
              <a:rPr lang="en-US" sz="3600" dirty="0" err="1">
                <a:solidFill>
                  <a:schemeClr val="tx1"/>
                </a:solidFill>
              </a:rPr>
              <a:t>Jaclynrivard.com</a:t>
            </a:r>
            <a:r>
              <a:rPr lang="en-US" sz="3600" dirty="0">
                <a:solidFill>
                  <a:schemeClr val="tx1"/>
                </a:solidFill>
              </a:rPr>
              <a:t>/defense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66061-E61D-D44A-816C-F9D7DACB7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27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FE24-0FBE-BE40-82A2-2867D61EB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72CCE-F3F5-5649-8D14-F5FDAB71A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Civic Engagement</a:t>
            </a:r>
          </a:p>
          <a:p>
            <a:pPr lvl="1"/>
            <a:r>
              <a:rPr lang="en-US" dirty="0"/>
              <a:t>University context examples</a:t>
            </a:r>
          </a:p>
          <a:p>
            <a:pPr lvl="2"/>
            <a:r>
              <a:rPr lang="en-US" dirty="0"/>
              <a:t>Participation in service-learning courses</a:t>
            </a:r>
          </a:p>
          <a:p>
            <a:pPr lvl="2"/>
            <a:r>
              <a:rPr lang="en-US" dirty="0"/>
              <a:t>Attending civic events</a:t>
            </a:r>
          </a:p>
          <a:p>
            <a:pPr lvl="2"/>
            <a:r>
              <a:rPr lang="en-US" dirty="0"/>
              <a:t>Engaging in on-campus or community political activity (voting, campaigning, etc.)</a:t>
            </a:r>
          </a:p>
          <a:p>
            <a:pPr lvl="2"/>
            <a:r>
              <a:rPr lang="en-US" dirty="0"/>
              <a:t>Issues engagement– personal, engaging others, organizing others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831BF9-1230-8147-A559-CCCBB95D5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DBD06B-7936-594F-B3A2-FD2E6102D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719555"/>
            <a:ext cx="5210090" cy="26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70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0" y="1143000"/>
            <a:ext cx="8280400" cy="5113866"/>
          </a:xfrm>
        </p:spPr>
        <p:txBody>
          <a:bodyPr/>
          <a:lstStyle/>
          <a:p>
            <a:pPr marL="457200" lvl="1" indent="0" algn="ctr">
              <a:buNone/>
            </a:pPr>
            <a:r>
              <a:rPr lang="en-US" dirty="0"/>
              <a:t>Civic engagement means working to make a difference in the civic life of our communities and developing the combination of knowledge, skills, values and motivation to make that difference. It means promoting the quality of life in a community, through both political and non-political processes (Ehrlich, 2000, p. vi).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B96950-B163-1146-897C-C396608CB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719555"/>
            <a:ext cx="5210090" cy="26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57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/>
          </a:p>
          <a:p>
            <a:pPr lvl="1"/>
            <a:r>
              <a:rPr lang="en-US" dirty="0"/>
              <a:t>To what extent is there a relationship between institutional and faculty emphases on students’ participation in civic engagement, and students’ civic engagement?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To what extent is there a relationship between institutional and faculty emphases on students’ participation in civic engagement, and students’ civic outcomes?</a:t>
            </a:r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55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 Framework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56780" y="6496396"/>
            <a:ext cx="650789" cy="365125"/>
          </a:xfrm>
        </p:spPr>
        <p:txBody>
          <a:bodyPr/>
          <a:lstStyle/>
          <a:p>
            <a:fld id="{4F90343F-D056-4E24-BE3D-A305BDC1A23E}" type="slidenum">
              <a:rPr lang="en-US" smtClean="0"/>
              <a:t>6</a:t>
            </a:fld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60118F-A097-FA4A-905A-0248CD3A5102}"/>
              </a:ext>
            </a:extLst>
          </p:cNvPr>
          <p:cNvSpPr txBox="1"/>
          <p:nvPr/>
        </p:nvSpPr>
        <p:spPr>
          <a:xfrm>
            <a:off x="762000" y="1515097"/>
            <a:ext cx="9982136" cy="36933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Conceptual Framework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D98E88-AEEF-134B-A7CE-D4C5B07D4B0E}"/>
              </a:ext>
            </a:extLst>
          </p:cNvPr>
          <p:cNvSpPr txBox="1"/>
          <p:nvPr/>
        </p:nvSpPr>
        <p:spPr>
          <a:xfrm>
            <a:off x="762001" y="2676015"/>
            <a:ext cx="2711669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Faculty Emphasis on Civic Engagement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42BB3C-F80D-E547-83EE-F54C8F084F50}"/>
              </a:ext>
            </a:extLst>
          </p:cNvPr>
          <p:cNvSpPr txBox="1"/>
          <p:nvPr/>
        </p:nvSpPr>
        <p:spPr>
          <a:xfrm>
            <a:off x="780517" y="4944865"/>
            <a:ext cx="2711669" cy="3693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Characteristics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7D64FE-F370-614A-9A64-1A6BF87999FF}"/>
              </a:ext>
            </a:extLst>
          </p:cNvPr>
          <p:cNvSpPr txBox="1"/>
          <p:nvPr/>
        </p:nvSpPr>
        <p:spPr>
          <a:xfrm>
            <a:off x="5778563" y="3298076"/>
            <a:ext cx="2711669" cy="369332"/>
          </a:xfrm>
          <a:prstGeom prst="rect">
            <a:avLst/>
          </a:prstGeom>
          <a:solidFill>
            <a:schemeClr val="bg1"/>
          </a:solidFill>
          <a:ln w="63500" cmpd="thinThick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Civic Engagement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B5041EF-E0E9-0C49-BFD0-C827897A9999}"/>
              </a:ext>
            </a:extLst>
          </p:cNvPr>
          <p:cNvSpPr txBox="1"/>
          <p:nvPr/>
        </p:nvSpPr>
        <p:spPr>
          <a:xfrm>
            <a:off x="762000" y="3645447"/>
            <a:ext cx="2711669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Emphasis on Civic Engagement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1FB256-838C-4348-8BF9-43D6ABD34B35}"/>
              </a:ext>
            </a:extLst>
          </p:cNvPr>
          <p:cNvSpPr txBox="1"/>
          <p:nvPr/>
        </p:nvSpPr>
        <p:spPr>
          <a:xfrm>
            <a:off x="5778563" y="4276439"/>
            <a:ext cx="2711669" cy="369332"/>
          </a:xfrm>
          <a:prstGeom prst="rect">
            <a:avLst/>
          </a:prstGeom>
          <a:solidFill>
            <a:schemeClr val="bg1"/>
          </a:solidFill>
          <a:ln w="63500" cmpd="thinThick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Civic Outcomes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8D1BBFA-0E1B-B04A-9AC2-1752FBC3D770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3492186" y="3039804"/>
            <a:ext cx="2286377" cy="442938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AFA1E0C-212B-5840-A387-8E17215370B9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3504933" y="3039804"/>
            <a:ext cx="2273630" cy="1421301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7FB444B-9915-1E4E-9320-D6CEC6394E50}"/>
              </a:ext>
            </a:extLst>
          </p:cNvPr>
          <p:cNvCxnSpPr>
            <a:cxnSpLocks/>
            <a:endCxn id="26" idx="1"/>
          </p:cNvCxnSpPr>
          <p:nvPr/>
        </p:nvCxnSpPr>
        <p:spPr>
          <a:xfrm flipV="1">
            <a:off x="3504933" y="4461105"/>
            <a:ext cx="2273630" cy="65919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34B8732-6E3E-104E-94C8-A97571D9B0A2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3504933" y="3482742"/>
            <a:ext cx="2273630" cy="1637557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353BB0F-C812-3D42-9E40-CBA750326145}"/>
              </a:ext>
            </a:extLst>
          </p:cNvPr>
          <p:cNvCxnSpPr>
            <a:cxnSpLocks/>
          </p:cNvCxnSpPr>
          <p:nvPr/>
        </p:nvCxnSpPr>
        <p:spPr>
          <a:xfrm flipV="1">
            <a:off x="3485812" y="3493543"/>
            <a:ext cx="2273630" cy="43515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258CE92-3964-9D42-B2FC-FB61026E709C}"/>
              </a:ext>
            </a:extLst>
          </p:cNvPr>
          <p:cNvCxnSpPr>
            <a:cxnSpLocks/>
          </p:cNvCxnSpPr>
          <p:nvPr/>
        </p:nvCxnSpPr>
        <p:spPr>
          <a:xfrm flipV="1">
            <a:off x="3504933" y="3493543"/>
            <a:ext cx="2254509" cy="43515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3A2CF48-68DC-F447-8CB4-6DB376A9D9BC}"/>
              </a:ext>
            </a:extLst>
          </p:cNvPr>
          <p:cNvCxnSpPr>
            <a:cxnSpLocks/>
            <a:stCxn id="25" idx="3"/>
            <a:endCxn id="26" idx="1"/>
          </p:cNvCxnSpPr>
          <p:nvPr/>
        </p:nvCxnSpPr>
        <p:spPr>
          <a:xfrm>
            <a:off x="3473669" y="3968613"/>
            <a:ext cx="2304894" cy="492492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85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06EA-8E19-ED4E-9A84-722799DF7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Civic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7DB38-522F-8A41-9C33-E3054C2C1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Student participation in service-learning courses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03432-CAE3-454B-B1EF-3BBCD6FDD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B654EC-9735-2C4C-975A-98FE03B77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808" y="4495801"/>
            <a:ext cx="5639209" cy="218315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581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06EA-8E19-ED4E-9A84-722799DF7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Civic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7DB38-522F-8A41-9C33-E3054C2C1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/>
          </a:p>
          <a:p>
            <a:pPr lvl="1"/>
            <a:r>
              <a:rPr lang="en-US" dirty="0"/>
              <a:t>Student knowledge, skills, and development as an active and informed citizen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03432-CAE3-454B-B1EF-3BBCD6FDD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D3C4FF-DA53-B14F-A50B-BDD35C213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208" y="4648201"/>
            <a:ext cx="5597509" cy="203075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6315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06EA-8E19-ED4E-9A84-722799DF7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 Emphasis on Civic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7DB38-522F-8A41-9C33-E3054C2C1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Faculty use of service-learning</a:t>
            </a:r>
          </a:p>
          <a:p>
            <a:pPr lvl="1"/>
            <a:r>
              <a:rPr lang="en-US" dirty="0"/>
              <a:t>Faculty emphasis or student report on using numerical information to examine a real-world problem or issue</a:t>
            </a:r>
          </a:p>
          <a:p>
            <a:pPr lvl="1"/>
            <a:r>
              <a:rPr lang="en-US" dirty="0"/>
              <a:t>Faculty emphasis  or student report on connecting learning to societal problems or issues</a:t>
            </a:r>
          </a:p>
          <a:p>
            <a:pPr lvl="1"/>
            <a:r>
              <a:rPr lang="en-US" dirty="0"/>
              <a:t>Faculty encouragement of student civic engagement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03432-CAE3-454B-B1EF-3BBCD6FDD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529C3F-F357-F442-8FF4-7B90E460D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558" y="4279898"/>
            <a:ext cx="5640046" cy="233555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7991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06EA-8E19-ED4E-9A84-722799DF7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Institutional Emphasis on Civic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7DB38-522F-8A41-9C33-E3054C2C1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Institutional Emphasis on Civic Engagement</a:t>
            </a:r>
          </a:p>
          <a:p>
            <a:pPr lvl="2"/>
            <a:r>
              <a:rPr lang="en-US" dirty="0"/>
              <a:t>Helping people resolve their disagreements with each other</a:t>
            </a:r>
          </a:p>
          <a:p>
            <a:pPr lvl="2"/>
            <a:r>
              <a:rPr lang="en-US" dirty="0"/>
              <a:t>Resolving conflicts that involve bias, discrimination, and prejudice</a:t>
            </a:r>
          </a:p>
          <a:p>
            <a:pPr lvl="2"/>
            <a:r>
              <a:rPr lang="en-US" dirty="0"/>
              <a:t>Leading a group where people from different backgrounds feel welcomed and included</a:t>
            </a:r>
          </a:p>
          <a:p>
            <a:pPr lvl="2"/>
            <a:r>
              <a:rPr lang="en-US" dirty="0"/>
              <a:t>Contributing to the well-being of their community</a:t>
            </a:r>
          </a:p>
          <a:p>
            <a:pPr lvl="1"/>
            <a:r>
              <a:rPr lang="en-US" dirty="0"/>
              <a:t>Institutional emphasis on attending civic events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03432-CAE3-454B-B1EF-3BBCD6FDD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4C25B8-16AB-574A-AF74-5A29833C5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278" y="4495800"/>
            <a:ext cx="5603439" cy="218315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3345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06EA-8E19-ED4E-9A84-722799DF7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7DB38-522F-8A41-9C33-E3054C2C1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Sex</a:t>
            </a:r>
          </a:p>
          <a:p>
            <a:pPr lvl="1"/>
            <a:r>
              <a:rPr lang="en-US" dirty="0"/>
              <a:t>Race/Ethnicity</a:t>
            </a:r>
          </a:p>
          <a:p>
            <a:pPr lvl="1"/>
            <a:r>
              <a:rPr lang="en-US" dirty="0"/>
              <a:t>First-generation status</a:t>
            </a:r>
          </a:p>
          <a:p>
            <a:pPr lvl="1"/>
            <a:r>
              <a:rPr lang="en-US" dirty="0"/>
              <a:t>Living situation in college</a:t>
            </a:r>
          </a:p>
          <a:p>
            <a:pPr lvl="1"/>
            <a:r>
              <a:rPr lang="en-US" dirty="0"/>
              <a:t>Disability Status</a:t>
            </a:r>
          </a:p>
          <a:p>
            <a:pPr lvl="1"/>
            <a:r>
              <a:rPr lang="en-US" dirty="0"/>
              <a:t>Grades</a:t>
            </a:r>
          </a:p>
          <a:p>
            <a:pPr lvl="1"/>
            <a:r>
              <a:rPr lang="en-US" dirty="0"/>
              <a:t>Weekly participation in co-curriculars</a:t>
            </a:r>
          </a:p>
          <a:p>
            <a:pPr lvl="1"/>
            <a:r>
              <a:rPr lang="en-US" dirty="0"/>
              <a:t>Weekly volunteerism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03432-CAE3-454B-B1EF-3BBCD6FDD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B8BB9D-C222-9748-AD2A-ABF5D1D26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432" y="4495800"/>
            <a:ext cx="5623285" cy="218315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8170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&amp; Instruments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/>
          </a:p>
          <a:p>
            <a:pPr lvl="1"/>
            <a:r>
              <a:rPr lang="en-US" dirty="0"/>
              <a:t>Instruments</a:t>
            </a:r>
          </a:p>
          <a:p>
            <a:pPr lvl="2"/>
            <a:r>
              <a:rPr lang="en-US" dirty="0"/>
              <a:t>National Survey of Student Engagement (NSSE)</a:t>
            </a:r>
          </a:p>
          <a:p>
            <a:pPr lvl="2"/>
            <a:r>
              <a:rPr lang="en-US" dirty="0"/>
              <a:t>Faculty Survey of Student Engagement(FSSE)</a:t>
            </a:r>
          </a:p>
          <a:p>
            <a:pPr lvl="1"/>
            <a:r>
              <a:rPr lang="en-US" dirty="0"/>
              <a:t>Data</a:t>
            </a:r>
          </a:p>
          <a:p>
            <a:pPr lvl="2"/>
            <a:r>
              <a:rPr lang="en-US" dirty="0"/>
              <a:t>Students who are seniors</a:t>
            </a:r>
          </a:p>
          <a:p>
            <a:pPr lvl="2"/>
            <a:r>
              <a:rPr lang="en-US" dirty="0"/>
              <a:t>Faculty members and instructors</a:t>
            </a:r>
          </a:p>
          <a:p>
            <a:pPr lvl="2"/>
            <a:r>
              <a:rPr lang="en-US" dirty="0"/>
              <a:t>267 Student Responses &amp; 96 Faculty Responses</a:t>
            </a:r>
          </a:p>
          <a:p>
            <a:pPr lvl="2"/>
            <a:r>
              <a:rPr lang="en-US" dirty="0"/>
              <a:t>Students matched to faculty by disciplinary group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8BDC00-4EAB-D641-B24C-A41F9A3D2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6961" y="5182154"/>
            <a:ext cx="2427439" cy="8970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DA9D63-F6A6-EC4B-A1E6-0F8379209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021103"/>
            <a:ext cx="23368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67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Institution</a:t>
            </a:r>
          </a:p>
          <a:p>
            <a:pPr lvl="2"/>
            <a:r>
              <a:rPr lang="en-US" dirty="0"/>
              <a:t>Small, private liberal arts college</a:t>
            </a:r>
          </a:p>
          <a:p>
            <a:pPr lvl="2"/>
            <a:r>
              <a:rPr lang="en-US" dirty="0"/>
              <a:t>Demonstrated civic engagement focus</a:t>
            </a:r>
          </a:p>
          <a:p>
            <a:pPr lvl="3"/>
            <a:r>
              <a:rPr lang="en-US" dirty="0"/>
              <a:t>Campus Compact</a:t>
            </a:r>
          </a:p>
          <a:p>
            <a:pPr lvl="3"/>
            <a:r>
              <a:rPr lang="en-US" dirty="0"/>
              <a:t>Carnegie Community Engagement Classification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07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/>
          </a:p>
          <a:p>
            <a:pPr lvl="1"/>
            <a:r>
              <a:rPr lang="en-US" dirty="0"/>
              <a:t>Disciplinary Groups</a:t>
            </a:r>
          </a:p>
          <a:p>
            <a:pPr lvl="2"/>
            <a:r>
              <a:rPr lang="en-US" dirty="0"/>
              <a:t>STEM</a:t>
            </a:r>
          </a:p>
          <a:p>
            <a:pPr lvl="2"/>
            <a:r>
              <a:rPr lang="en-US" dirty="0"/>
              <a:t>Arts and Humanities</a:t>
            </a:r>
          </a:p>
          <a:p>
            <a:pPr lvl="2"/>
            <a:r>
              <a:rPr lang="en-US" dirty="0"/>
              <a:t>Social Sciences and Education</a:t>
            </a:r>
          </a:p>
          <a:p>
            <a:pPr lvl="2"/>
            <a:r>
              <a:rPr lang="en-US" dirty="0"/>
              <a:t>Business and Communication</a:t>
            </a:r>
          </a:p>
          <a:p>
            <a:pPr lvl="1"/>
            <a:r>
              <a:rPr lang="en-US" dirty="0"/>
              <a:t>Student Characteristics</a:t>
            </a:r>
          </a:p>
          <a:p>
            <a:pPr lvl="1"/>
            <a:r>
              <a:rPr lang="en-US" dirty="0"/>
              <a:t>Civic Engagement &amp; Civic Outcomes Variables</a:t>
            </a:r>
          </a:p>
          <a:p>
            <a:pPr lvl="2"/>
            <a:r>
              <a:rPr lang="en-US" dirty="0"/>
              <a:t>Means &amp; Standard Deviations</a:t>
            </a:r>
          </a:p>
          <a:p>
            <a:pPr lvl="2"/>
            <a:r>
              <a:rPr lang="en-US" dirty="0"/>
              <a:t>Analyses of Variance (ANOVA)</a:t>
            </a:r>
          </a:p>
          <a:p>
            <a:pPr lvl="2"/>
            <a:r>
              <a:rPr lang="en-US" dirty="0"/>
              <a:t>Regressions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0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Regressions: Civic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/>
          </a:p>
          <a:p>
            <a:pPr lvl="1"/>
            <a:r>
              <a:rPr lang="en-US" dirty="0"/>
              <a:t>Student participation in service-learning courses</a:t>
            </a:r>
          </a:p>
          <a:p>
            <a:pPr lvl="2"/>
            <a:r>
              <a:rPr lang="en-US" sz="1900" dirty="0"/>
              <a:t>Weekly volunteerism</a:t>
            </a:r>
          </a:p>
          <a:p>
            <a:pPr lvl="2"/>
            <a:r>
              <a:rPr lang="en-US" sz="1900" dirty="0"/>
              <a:t>**Faculty use of service-learning</a:t>
            </a:r>
          </a:p>
          <a:p>
            <a:pPr lvl="2"/>
            <a:r>
              <a:rPr lang="en-US" sz="1900" dirty="0"/>
              <a:t>**Importance to faculty that students become active and informed citizens </a:t>
            </a:r>
          </a:p>
          <a:p>
            <a:pPr lvl="2"/>
            <a:r>
              <a:rPr lang="en-US" sz="1900" dirty="0"/>
              <a:t>**Institutional emphasis on civic engagement</a:t>
            </a:r>
          </a:p>
          <a:p>
            <a:pPr lvl="2"/>
            <a:r>
              <a:rPr lang="en-US" sz="1900" dirty="0"/>
              <a:t>**Faculty encouragement of student civic engagement</a:t>
            </a:r>
          </a:p>
          <a:p>
            <a:pPr lvl="2"/>
            <a:endParaRPr lang="en-US" sz="1900" dirty="0"/>
          </a:p>
          <a:p>
            <a:pPr marL="914400" lvl="2" indent="0">
              <a:buNone/>
            </a:pPr>
            <a:endParaRPr lang="en-US" sz="1900" dirty="0"/>
          </a:p>
          <a:p>
            <a:pPr marL="914400" lvl="2" indent="0">
              <a:buNone/>
            </a:pPr>
            <a:endParaRPr lang="en-US" sz="1900" dirty="0"/>
          </a:p>
          <a:p>
            <a:pPr marL="914400" lvl="2" indent="0">
              <a:buNone/>
            </a:pPr>
            <a:endParaRPr lang="en-US" sz="1900" dirty="0"/>
          </a:p>
          <a:p>
            <a:pPr marL="914400" lvl="2" indent="0">
              <a:buNone/>
            </a:pPr>
            <a:r>
              <a:rPr lang="en-US" sz="1900" dirty="0"/>
              <a:t>** variable included in only one regression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98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Regressions: Civic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/>
          </a:p>
          <a:p>
            <a:pPr lvl="1"/>
            <a:r>
              <a:rPr lang="en-US" dirty="0"/>
              <a:t>Student knowledge, skills, and development as active and informed citizens</a:t>
            </a:r>
          </a:p>
          <a:p>
            <a:pPr lvl="2"/>
            <a:r>
              <a:rPr lang="en-US" sz="1900" dirty="0"/>
              <a:t>Male, Hispanic or Latino</a:t>
            </a:r>
          </a:p>
          <a:p>
            <a:pPr lvl="2"/>
            <a:r>
              <a:rPr lang="en-US" sz="1900" dirty="0"/>
              <a:t>Connecting learning to societal problems or issues</a:t>
            </a:r>
          </a:p>
          <a:p>
            <a:pPr lvl="2"/>
            <a:r>
              <a:rPr lang="en-US" sz="1900" dirty="0"/>
              <a:t>Using numerical information to examine real-world problems</a:t>
            </a:r>
          </a:p>
          <a:p>
            <a:pPr lvl="2"/>
            <a:r>
              <a:rPr lang="en-US" sz="1900" dirty="0"/>
              <a:t>Institutional emphasis on attending civic events</a:t>
            </a:r>
          </a:p>
          <a:p>
            <a:pPr lvl="2"/>
            <a:r>
              <a:rPr lang="en-US" sz="1900" dirty="0"/>
              <a:t>**Institutional emphasis on civic engagement</a:t>
            </a:r>
          </a:p>
          <a:p>
            <a:pPr lvl="2"/>
            <a:endParaRPr lang="en-US" sz="1900" dirty="0"/>
          </a:p>
          <a:p>
            <a:pPr lvl="2"/>
            <a:endParaRPr lang="en-US" sz="1900" dirty="0"/>
          </a:p>
          <a:p>
            <a:pPr lvl="2"/>
            <a:endParaRPr lang="en-US" sz="1900" dirty="0"/>
          </a:p>
          <a:p>
            <a:pPr marL="914400" lvl="2" indent="0">
              <a:buNone/>
            </a:pPr>
            <a:r>
              <a:rPr lang="en-US" sz="1900" dirty="0"/>
              <a:t>** variable included in only one regression model</a:t>
            </a:r>
          </a:p>
          <a:p>
            <a:pPr marL="914400" lvl="2" indent="0">
              <a:buNone/>
            </a:pPr>
            <a:endParaRPr lang="en-US" sz="1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46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143002"/>
            <a:ext cx="8280400" cy="5113866"/>
          </a:xfrm>
        </p:spPr>
        <p:txBody>
          <a:bodyPr/>
          <a:lstStyle/>
          <a:p>
            <a:pPr lvl="1"/>
            <a:endParaRPr lang="en-US" dirty="0"/>
          </a:p>
          <a:p>
            <a:pPr lvl="1"/>
            <a:r>
              <a:rPr lang="en-US" dirty="0"/>
              <a:t>Implications for practice </a:t>
            </a:r>
          </a:p>
          <a:p>
            <a:pPr lvl="2"/>
            <a:r>
              <a:rPr lang="en-US" dirty="0"/>
              <a:t>Attending Civic Events</a:t>
            </a:r>
          </a:p>
          <a:p>
            <a:pPr lvl="2"/>
            <a:r>
              <a:rPr lang="en-US" dirty="0"/>
              <a:t>Institutional culture</a:t>
            </a:r>
          </a:p>
          <a:p>
            <a:pPr lvl="2"/>
            <a:r>
              <a:rPr lang="en-US" dirty="0"/>
              <a:t>Faculty Development and Incentives</a:t>
            </a:r>
          </a:p>
          <a:p>
            <a:pPr lvl="1"/>
            <a:r>
              <a:rPr lang="en-US" dirty="0"/>
              <a:t>Implications for research </a:t>
            </a:r>
          </a:p>
          <a:p>
            <a:pPr lvl="2"/>
            <a:r>
              <a:rPr lang="en-US" dirty="0"/>
              <a:t>Closer examination of what institutional emphasis looks like. </a:t>
            </a:r>
          </a:p>
          <a:p>
            <a:pPr lvl="2"/>
            <a:r>
              <a:rPr lang="en-US" dirty="0"/>
              <a:t>Inclusion of institutional emphasis as a critical variable in examining civic engagement and civic outcomes</a:t>
            </a:r>
          </a:p>
          <a:p>
            <a:pPr lvl="2"/>
            <a:r>
              <a:rPr lang="en-US" dirty="0"/>
              <a:t>Conceptualizing participation in service-learning courses as an outcome </a:t>
            </a:r>
          </a:p>
          <a:p>
            <a:pPr lvl="2"/>
            <a:r>
              <a:rPr lang="en-US" dirty="0"/>
              <a:t>Overcoming inequities</a:t>
            </a:r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75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/>
          </a:p>
          <a:p>
            <a:pPr lvl="1"/>
            <a:r>
              <a:rPr lang="en-US" dirty="0"/>
              <a:t>Institutional and faculty emphasis on student civic engagement critically influence student civic engagement and student civic outcomes.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3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276600"/>
            <a:ext cx="8077199" cy="33528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en-US" sz="3200" dirty="0"/>
              <a:t>Thank you for coming! 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Jaclyn K. Rivard</a:t>
            </a:r>
            <a:br>
              <a:rPr lang="en-US" sz="3200" dirty="0"/>
            </a:br>
            <a:r>
              <a:rPr lang="en-US" sz="3200" dirty="0"/>
              <a:t>rivar100@umn.edu</a:t>
            </a:r>
            <a:br>
              <a:rPr lang="en-US" sz="3200" dirty="0"/>
            </a:br>
            <a:r>
              <a:rPr lang="en-US" sz="3200" dirty="0"/>
              <a:t>http://</a:t>
            </a:r>
            <a:r>
              <a:rPr lang="en-US" sz="3200" dirty="0" err="1"/>
              <a:t>jaclynrivard.com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67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TLC Creative">
  <a:themeElements>
    <a:clrScheme name="UofM">
      <a:dk1>
        <a:sysClr val="windowText" lastClr="000000"/>
      </a:dk1>
      <a:lt1>
        <a:sysClr val="window" lastClr="FFFFFF"/>
      </a:lt1>
      <a:dk2>
        <a:srgbClr val="595959"/>
      </a:dk2>
      <a:lt2>
        <a:srgbClr val="EEECE1"/>
      </a:lt2>
      <a:accent1>
        <a:srgbClr val="7A0019"/>
      </a:accent1>
      <a:accent2>
        <a:srgbClr val="FFCC33"/>
      </a:accent2>
      <a:accent3>
        <a:srgbClr val="003D4C"/>
      </a:accent3>
      <a:accent4>
        <a:srgbClr val="CA7700"/>
      </a:accent4>
      <a:accent5>
        <a:srgbClr val="726E20"/>
      </a:accent5>
      <a:accent6>
        <a:srgbClr val="616365"/>
      </a:accent6>
      <a:hlink>
        <a:srgbClr val="5B0013"/>
      </a:hlink>
      <a:folHlink>
        <a:srgbClr val="900021"/>
      </a:folHlink>
    </a:clrScheme>
    <a:fontScheme name="UofM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85000"/>
          </a:lnSpc>
          <a:defRPr sz="2000" dirty="0" smtClean="0">
            <a:solidFill>
              <a:schemeClr val="bg1"/>
            </a:solidFill>
          </a:defRPr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28575">
          <a:solidFill>
            <a:schemeClr val="accent2"/>
          </a:solidFill>
        </a:ln>
      </a:spPr>
      <a:bodyPr/>
      <a:lstStyle/>
      <a:style>
        <a:lnRef idx="2">
          <a:schemeClr val="accent2"/>
        </a:lnRef>
        <a:fillRef idx="0">
          <a:schemeClr val="accent2"/>
        </a:fillRef>
        <a:effectRef idx="1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ctr">
          <a:lnSpc>
            <a:spcPct val="85000"/>
          </a:lnSpc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ofM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ofM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10742</TotalTime>
  <Words>628</Words>
  <Application>Microsoft Macintosh PowerPoint</Application>
  <PresentationFormat>On-screen Show (4:3)</PresentationFormat>
  <Paragraphs>148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Georgia</vt:lpstr>
      <vt:lpstr>Times New Roman</vt:lpstr>
      <vt:lpstr>Verdana</vt:lpstr>
      <vt:lpstr>TLC Creative</vt:lpstr>
      <vt:lpstr>An Examination of the Impact of  Institutional and Faculty Emphasis  on Students’ Civic Engagement and Civic Outcomes</vt:lpstr>
      <vt:lpstr>Presentation Access</vt:lpstr>
      <vt:lpstr>Introduction</vt:lpstr>
      <vt:lpstr>Introduction</vt:lpstr>
      <vt:lpstr>Research Questions</vt:lpstr>
      <vt:lpstr>Conceptual Framework</vt:lpstr>
      <vt:lpstr>Student Civic Engagement</vt:lpstr>
      <vt:lpstr>Student Civic Outcomes</vt:lpstr>
      <vt:lpstr>Faculty Emphasis on Civic Engagement</vt:lpstr>
      <vt:lpstr>Institutional Emphasis on Civic Engagement</vt:lpstr>
      <vt:lpstr>Student Characteristics</vt:lpstr>
      <vt:lpstr>Data &amp; Instruments</vt:lpstr>
      <vt:lpstr>Context</vt:lpstr>
      <vt:lpstr>Statistical Analysis</vt:lpstr>
      <vt:lpstr>Regressions: Civic Engagement</vt:lpstr>
      <vt:lpstr>Regressions: Civic Outcomes</vt:lpstr>
      <vt:lpstr>Implications</vt:lpstr>
      <vt:lpstr>Conclusion</vt:lpstr>
      <vt:lpstr>Thank you for coming!   Jaclyn K. Rivard rivar100@umn.edu http://jaclynrivard.com </vt:lpstr>
    </vt:vector>
  </TitlesOfParts>
  <Company>Nancy O'Brien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Nancy O'Brien CLS Template</dc:title>
  <dc:creator>Amber Prince</dc:creator>
  <dc:description>PowerPoint Design By:
TLC Creative Services, Inc.
www.tlccreative.com</dc:description>
  <cp:lastModifiedBy>Jaclyn K Rivard</cp:lastModifiedBy>
  <cp:revision>110</cp:revision>
  <dcterms:created xsi:type="dcterms:W3CDTF">2010-11-20T16:46:17Z</dcterms:created>
  <dcterms:modified xsi:type="dcterms:W3CDTF">2019-08-06T21:00:46Z</dcterms:modified>
</cp:coreProperties>
</file>